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HK Modular" charset="1" panose="00000800000000000000"/>
      <p:regular r:id="rId12"/>
    </p:embeddedFont>
    <p:embeddedFont>
      <p:font typeface="RQND Pro" charset="1" panose="00000500000000000000"/>
      <p:regular r:id="rId13"/>
    </p:embeddedFont>
    <p:embeddedFont>
      <p:font typeface="Poppins" charset="1" panose="00000500000000000000"/>
      <p:regular r:id="rId14"/>
    </p:embeddedFont>
    <p:embeddedFont>
      <p:font typeface="Cosmic Octo Medium" charset="1" panose="00000600000000000000"/>
      <p:regular r:id="rId15"/>
    </p:embeddedFont>
    <p:embeddedFont>
      <p:font typeface="Canva Sans" charset="1" panose="020B05030305010401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1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3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4353" y="6745775"/>
            <a:ext cx="20076706" cy="4517259"/>
          </a:xfrm>
          <a:custGeom>
            <a:avLst/>
            <a:gdLst/>
            <a:ahLst/>
            <a:cxnLst/>
            <a:rect r="r" b="b" t="t" l="l"/>
            <a:pathLst>
              <a:path h="4517259" w="20076706">
                <a:moveTo>
                  <a:pt x="0" y="0"/>
                </a:moveTo>
                <a:lnTo>
                  <a:pt x="20076706" y="0"/>
                </a:lnTo>
                <a:lnTo>
                  <a:pt x="20076706" y="4517259"/>
                </a:lnTo>
                <a:lnTo>
                  <a:pt x="0" y="4517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4957194" y="-6991735"/>
            <a:ext cx="10626331" cy="19778728"/>
            <a:chOff x="0" y="0"/>
            <a:chExt cx="2798705" cy="52092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98705" cy="5209212"/>
            </a:xfrm>
            <a:custGeom>
              <a:avLst/>
              <a:gdLst/>
              <a:ahLst/>
              <a:cxnLst/>
              <a:rect r="r" b="b" t="t" l="l"/>
              <a:pathLst>
                <a:path h="5209212" w="2798705">
                  <a:moveTo>
                    <a:pt x="0" y="0"/>
                  </a:moveTo>
                  <a:lnTo>
                    <a:pt x="2798705" y="0"/>
                  </a:lnTo>
                  <a:lnTo>
                    <a:pt x="2798705" y="5209212"/>
                  </a:lnTo>
                  <a:lnTo>
                    <a:pt x="0" y="5209212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D630C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98705" cy="5247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304904" y="2463983"/>
            <a:ext cx="532335" cy="500395"/>
          </a:xfrm>
          <a:custGeom>
            <a:avLst/>
            <a:gdLst/>
            <a:ahLst/>
            <a:cxnLst/>
            <a:rect r="r" b="b" t="t" l="l"/>
            <a:pathLst>
              <a:path h="500395" w="532335">
                <a:moveTo>
                  <a:pt x="0" y="0"/>
                </a:moveTo>
                <a:lnTo>
                  <a:pt x="532335" y="0"/>
                </a:lnTo>
                <a:lnTo>
                  <a:pt x="532335" y="500394"/>
                </a:lnTo>
                <a:lnTo>
                  <a:pt x="0" y="500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6800" y="1028700"/>
            <a:ext cx="5637276" cy="8229600"/>
          </a:xfrm>
          <a:custGeom>
            <a:avLst/>
            <a:gdLst/>
            <a:ahLst/>
            <a:cxnLst/>
            <a:rect r="r" b="b" t="t" l="l"/>
            <a:pathLst>
              <a:path h="8229600" w="5637276">
                <a:moveTo>
                  <a:pt x="0" y="0"/>
                </a:moveTo>
                <a:lnTo>
                  <a:pt x="5637276" y="0"/>
                </a:lnTo>
                <a:lnTo>
                  <a:pt x="56372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01765" y="2463983"/>
            <a:ext cx="3945826" cy="4888820"/>
          </a:xfrm>
          <a:custGeom>
            <a:avLst/>
            <a:gdLst/>
            <a:ahLst/>
            <a:cxnLst/>
            <a:rect r="r" b="b" t="t" l="l"/>
            <a:pathLst>
              <a:path h="4888820" w="3945826">
                <a:moveTo>
                  <a:pt x="0" y="0"/>
                </a:moveTo>
                <a:lnTo>
                  <a:pt x="3945826" y="0"/>
                </a:lnTo>
                <a:lnTo>
                  <a:pt x="3945826" y="4888820"/>
                </a:lnTo>
                <a:lnTo>
                  <a:pt x="0" y="4888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69932" y="-1017864"/>
            <a:ext cx="4077393" cy="4114800"/>
          </a:xfrm>
          <a:custGeom>
            <a:avLst/>
            <a:gdLst/>
            <a:ahLst/>
            <a:cxnLst/>
            <a:rect r="r" b="b" t="t" l="l"/>
            <a:pathLst>
              <a:path h="4114800" w="4077393">
                <a:moveTo>
                  <a:pt x="0" y="0"/>
                </a:moveTo>
                <a:lnTo>
                  <a:pt x="4077392" y="0"/>
                </a:lnTo>
                <a:lnTo>
                  <a:pt x="40773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75625" y="4643687"/>
            <a:ext cx="999626" cy="999626"/>
          </a:xfrm>
          <a:custGeom>
            <a:avLst/>
            <a:gdLst/>
            <a:ahLst/>
            <a:cxnLst/>
            <a:rect r="r" b="b" t="t" l="l"/>
            <a:pathLst>
              <a:path h="999626" w="999626">
                <a:moveTo>
                  <a:pt x="0" y="0"/>
                </a:moveTo>
                <a:lnTo>
                  <a:pt x="999626" y="0"/>
                </a:lnTo>
                <a:lnTo>
                  <a:pt x="999626" y="999626"/>
                </a:lnTo>
                <a:lnTo>
                  <a:pt x="0" y="9996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439251" y="2925600"/>
            <a:ext cx="7859369" cy="217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2"/>
              </a:lnSpc>
              <a:spcBef>
                <a:spcPct val="0"/>
              </a:spcBef>
            </a:pPr>
            <a:r>
              <a:rPr lang="en-US" sz="6259">
                <a:solidFill>
                  <a:srgbClr val="E487C9"/>
                </a:solidFill>
                <a:latin typeface="HK Modular"/>
                <a:ea typeface="HK Modular"/>
                <a:cs typeface="HK Modular"/>
                <a:sym typeface="HK Modular"/>
              </a:rPr>
              <a:t>FIRE DETECTION 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39251" y="4775043"/>
            <a:ext cx="9605846" cy="2382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8"/>
              </a:lnSpc>
              <a:spcBef>
                <a:spcPct val="0"/>
              </a:spcBef>
            </a:pPr>
            <a:r>
              <a:rPr lang="en-US" sz="6834">
                <a:solidFill>
                  <a:srgbClr val="FFDAF4"/>
                </a:solidFill>
                <a:latin typeface="HK Modular"/>
                <a:ea typeface="HK Modular"/>
                <a:cs typeface="HK Modular"/>
                <a:sym typeface="HK Modular"/>
              </a:rPr>
              <a:t>SYSTEM USING  ARDUINO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2169" y="2473581"/>
            <a:ext cx="2256381" cy="42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2"/>
              </a:lnSpc>
              <a:spcBef>
                <a:spcPct val="0"/>
              </a:spcBef>
            </a:pPr>
            <a:r>
              <a:rPr lang="en-US" sz="243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CSE323.3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39251" y="7050739"/>
            <a:ext cx="6954270" cy="4115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 Team Tech ZRSP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Md Sadikur Rahman Sadeed 2112251642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Ahmed Zulkar Nayeen 2121592642 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Nurjahan Bint Hamid 2212396042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Nusrat Jahan Rima 2122210642 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3830834" y="-7859506"/>
            <a:ext cx="10626331" cy="19778728"/>
            <a:chOff x="0" y="0"/>
            <a:chExt cx="2798705" cy="52092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98705" cy="5209212"/>
            </a:xfrm>
            <a:custGeom>
              <a:avLst/>
              <a:gdLst/>
              <a:ahLst/>
              <a:cxnLst/>
              <a:rect r="r" b="b" t="t" l="l"/>
              <a:pathLst>
                <a:path h="5209212" w="2798705">
                  <a:moveTo>
                    <a:pt x="0" y="0"/>
                  </a:moveTo>
                  <a:lnTo>
                    <a:pt x="2798705" y="0"/>
                  </a:lnTo>
                  <a:lnTo>
                    <a:pt x="2798705" y="5209212"/>
                  </a:lnTo>
                  <a:lnTo>
                    <a:pt x="0" y="5209212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D630CF">
                    <a:alpha val="52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98705" cy="5247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532442" y="5382267"/>
            <a:ext cx="7315200" cy="2349450"/>
          </a:xfrm>
          <a:custGeom>
            <a:avLst/>
            <a:gdLst/>
            <a:ahLst/>
            <a:cxnLst/>
            <a:rect r="r" b="b" t="t" l="l"/>
            <a:pathLst>
              <a:path h="2349450" w="7315200">
                <a:moveTo>
                  <a:pt x="0" y="0"/>
                </a:moveTo>
                <a:lnTo>
                  <a:pt x="7315200" y="0"/>
                </a:lnTo>
                <a:lnTo>
                  <a:pt x="7315200" y="2349449"/>
                </a:lnTo>
                <a:lnTo>
                  <a:pt x="0" y="2349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274943" y="-238991"/>
            <a:ext cx="4400101" cy="3707856"/>
          </a:xfrm>
          <a:custGeom>
            <a:avLst/>
            <a:gdLst/>
            <a:ahLst/>
            <a:cxnLst/>
            <a:rect r="r" b="b" t="t" l="l"/>
            <a:pathLst>
              <a:path h="3707856" w="4400101">
                <a:moveTo>
                  <a:pt x="0" y="0"/>
                </a:moveTo>
                <a:lnTo>
                  <a:pt x="4400101" y="0"/>
                </a:lnTo>
                <a:lnTo>
                  <a:pt x="4400101" y="3707856"/>
                </a:lnTo>
                <a:lnTo>
                  <a:pt x="0" y="3707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42630" y="7991029"/>
            <a:ext cx="4400101" cy="3707856"/>
          </a:xfrm>
          <a:custGeom>
            <a:avLst/>
            <a:gdLst/>
            <a:ahLst/>
            <a:cxnLst/>
            <a:rect r="r" b="b" t="t" l="l"/>
            <a:pathLst>
              <a:path h="3707856" w="4400101">
                <a:moveTo>
                  <a:pt x="0" y="0"/>
                </a:moveTo>
                <a:lnTo>
                  <a:pt x="4400101" y="0"/>
                </a:lnTo>
                <a:lnTo>
                  <a:pt x="4400101" y="3707856"/>
                </a:lnTo>
                <a:lnTo>
                  <a:pt x="0" y="37078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82496" y="1028700"/>
            <a:ext cx="532335" cy="500395"/>
          </a:xfrm>
          <a:custGeom>
            <a:avLst/>
            <a:gdLst/>
            <a:ahLst/>
            <a:cxnLst/>
            <a:rect r="r" b="b" t="t" l="l"/>
            <a:pathLst>
              <a:path h="500395" w="532335">
                <a:moveTo>
                  <a:pt x="0" y="0"/>
                </a:moveTo>
                <a:lnTo>
                  <a:pt x="532335" y="0"/>
                </a:lnTo>
                <a:lnTo>
                  <a:pt x="532335" y="500395"/>
                </a:lnTo>
                <a:lnTo>
                  <a:pt x="0" y="5003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6023225" y="4956575"/>
            <a:ext cx="857542" cy="584687"/>
          </a:xfrm>
          <a:custGeom>
            <a:avLst/>
            <a:gdLst/>
            <a:ahLst/>
            <a:cxnLst/>
            <a:rect r="r" b="b" t="t" l="l"/>
            <a:pathLst>
              <a:path h="584687" w="857542">
                <a:moveTo>
                  <a:pt x="857541" y="0"/>
                </a:moveTo>
                <a:lnTo>
                  <a:pt x="0" y="0"/>
                </a:lnTo>
                <a:lnTo>
                  <a:pt x="0" y="584688"/>
                </a:lnTo>
                <a:lnTo>
                  <a:pt x="857541" y="584688"/>
                </a:lnTo>
                <a:lnTo>
                  <a:pt x="85754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120473" y="1605810"/>
            <a:ext cx="2256381" cy="42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2"/>
              </a:lnSpc>
              <a:spcBef>
                <a:spcPct val="0"/>
              </a:spcBef>
            </a:pPr>
            <a:r>
              <a:rPr lang="en-US" sz="2430">
                <a:solidFill>
                  <a:srgbClr val="E487C9"/>
                </a:solidFill>
                <a:latin typeface="RQND Pro"/>
                <a:ea typeface="RQND Pro"/>
                <a:cs typeface="RQND Pro"/>
                <a:sym typeface="RQND Pro"/>
              </a:rPr>
              <a:t>TECH ZRSP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8833" y="2710379"/>
            <a:ext cx="6769378" cy="1385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06"/>
              </a:lnSpc>
              <a:spcBef>
                <a:spcPct val="0"/>
              </a:spcBef>
            </a:pPr>
            <a:r>
              <a:rPr lang="en-US" sz="8076">
                <a:solidFill>
                  <a:srgbClr val="E487C9"/>
                </a:solidFill>
                <a:latin typeface="HK Modular"/>
                <a:ea typeface="HK Modular"/>
                <a:cs typeface="HK Modular"/>
                <a:sym typeface="HK Modular"/>
              </a:rPr>
              <a:t>PROJECT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214120" y="3933958"/>
            <a:ext cx="6996878" cy="1366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09"/>
              </a:lnSpc>
              <a:spcBef>
                <a:spcPct val="0"/>
              </a:spcBef>
            </a:pPr>
            <a:r>
              <a:rPr lang="en-US" sz="7935">
                <a:solidFill>
                  <a:srgbClr val="FFDAF4"/>
                </a:solidFill>
                <a:latin typeface="HK Modular"/>
                <a:ea typeface="HK Modular"/>
                <a:cs typeface="HK Modular"/>
                <a:sym typeface="HK Modular"/>
              </a:rPr>
              <a:t> SUMMARY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60044" y="2266988"/>
            <a:ext cx="1022283" cy="605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1"/>
              </a:lnSpc>
              <a:spcBef>
                <a:spcPct val="0"/>
              </a:spcBef>
            </a:pPr>
            <a:r>
              <a:rPr lang="en-US" b="true" sz="3543">
                <a:solidFill>
                  <a:srgbClr val="E487C9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83172" y="4579980"/>
            <a:ext cx="11504414" cy="2113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4480" indent="-327240" lvl="1">
              <a:lnSpc>
                <a:spcPts val="4243"/>
              </a:lnSpc>
              <a:buFont typeface="Arial"/>
              <a:buChar char="•"/>
            </a:pPr>
            <a:r>
              <a:rPr lang="en-US" sz="30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Detects fire using a flame sensor.</a:t>
            </a:r>
          </a:p>
          <a:p>
            <a:pPr algn="ctr" marL="654480" indent="-327240" lvl="1">
              <a:lnSpc>
                <a:spcPts val="4243"/>
              </a:lnSpc>
              <a:buFont typeface="Arial"/>
              <a:buChar char="•"/>
            </a:pPr>
            <a:r>
              <a:rPr lang="en-US" sz="30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Alerts via light </a:t>
            </a:r>
          </a:p>
          <a:p>
            <a:pPr algn="ctr" marL="654480" indent="-327240" lvl="1">
              <a:lnSpc>
                <a:spcPts val="4243"/>
              </a:lnSpc>
              <a:buFont typeface="Arial"/>
              <a:buChar char="•"/>
            </a:pPr>
            <a:r>
              <a:rPr lang="en-US" sz="30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Provides real-time monitoring using Arduino and ESP8266.</a:t>
            </a:r>
          </a:p>
          <a:p>
            <a:pPr algn="ctr">
              <a:lnSpc>
                <a:spcPts val="4243"/>
              </a:lnSpc>
              <a:spcBef>
                <a:spcPct val="0"/>
              </a:spcBef>
            </a:pPr>
          </a:p>
        </p:txBody>
      </p:sp>
      <p:grpSp>
        <p:nvGrpSpPr>
          <p:cNvPr name="Group 16" id="16"/>
          <p:cNvGrpSpPr/>
          <p:nvPr/>
        </p:nvGrpSpPr>
        <p:grpSpPr>
          <a:xfrm rot="-5400000">
            <a:off x="7222213" y="-4915530"/>
            <a:ext cx="10626331" cy="19778728"/>
            <a:chOff x="0" y="0"/>
            <a:chExt cx="2798705" cy="520921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98705" cy="5209212"/>
            </a:xfrm>
            <a:custGeom>
              <a:avLst/>
              <a:gdLst/>
              <a:ahLst/>
              <a:cxnLst/>
              <a:rect r="r" b="b" t="t" l="l"/>
              <a:pathLst>
                <a:path h="5209212" w="2798705">
                  <a:moveTo>
                    <a:pt x="0" y="0"/>
                  </a:moveTo>
                  <a:lnTo>
                    <a:pt x="2798705" y="0"/>
                  </a:lnTo>
                  <a:lnTo>
                    <a:pt x="2798705" y="5209212"/>
                  </a:lnTo>
                  <a:lnTo>
                    <a:pt x="0" y="5209212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D630CF">
                    <a:alpha val="52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798705" cy="5247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910812" y="6587148"/>
            <a:ext cx="3624536" cy="3624536"/>
          </a:xfrm>
          <a:custGeom>
            <a:avLst/>
            <a:gdLst/>
            <a:ahLst/>
            <a:cxnLst/>
            <a:rect r="r" b="b" t="t" l="l"/>
            <a:pathLst>
              <a:path h="3624536" w="3624536">
                <a:moveTo>
                  <a:pt x="0" y="0"/>
                </a:moveTo>
                <a:lnTo>
                  <a:pt x="3624536" y="0"/>
                </a:lnTo>
                <a:lnTo>
                  <a:pt x="3624536" y="3624536"/>
                </a:lnTo>
                <a:lnTo>
                  <a:pt x="0" y="3624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44911" y="6425223"/>
            <a:ext cx="9315032" cy="136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09"/>
              </a:lnSpc>
              <a:spcBef>
                <a:spcPct val="0"/>
              </a:spcBef>
            </a:pPr>
            <a:r>
              <a:rPr lang="en-US" sz="7935">
                <a:solidFill>
                  <a:srgbClr val="E487C9"/>
                </a:solidFill>
                <a:latin typeface="HK Modular"/>
                <a:ea typeface="HK Modular"/>
                <a:cs typeface="HK Modular"/>
                <a:sym typeface="HK Modular"/>
              </a:rPr>
              <a:t>LANGUAGES &amp; 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63522" y="7857679"/>
            <a:ext cx="7142089" cy="1104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5"/>
              </a:lnSpc>
              <a:spcBef>
                <a:spcPct val="0"/>
              </a:spcBef>
            </a:pPr>
            <a:r>
              <a:rPr lang="en-US" sz="6396">
                <a:solidFill>
                  <a:srgbClr val="FFDAF4"/>
                </a:solidFill>
                <a:latin typeface="HK Modular"/>
                <a:ea typeface="HK Modular"/>
                <a:cs typeface="HK Modular"/>
                <a:sym typeface="HK Modular"/>
              </a:rPr>
              <a:t>TOOLS USED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71049" y="7257299"/>
            <a:ext cx="3264299" cy="2204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  <a:spcBef>
                <a:spcPct val="0"/>
              </a:spcBef>
            </a:pPr>
            <a:r>
              <a:rPr lang="en-US" sz="4217">
                <a:solidFill>
                  <a:srgbClr val="F294FF"/>
                </a:solidFill>
                <a:latin typeface="HK Modular"/>
                <a:ea typeface="HK Modular"/>
                <a:cs typeface="HK Modular"/>
                <a:sym typeface="HK Modular"/>
              </a:rPr>
              <a:t>C++ FOR ARDUINO CODE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4402393" y="-6422833"/>
            <a:ext cx="10626331" cy="19778728"/>
            <a:chOff x="0" y="0"/>
            <a:chExt cx="2798705" cy="52092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98705" cy="5209212"/>
            </a:xfrm>
            <a:custGeom>
              <a:avLst/>
              <a:gdLst/>
              <a:ahLst/>
              <a:cxnLst/>
              <a:rect r="r" b="b" t="t" l="l"/>
              <a:pathLst>
                <a:path h="5209212" w="2798705">
                  <a:moveTo>
                    <a:pt x="0" y="0"/>
                  </a:moveTo>
                  <a:lnTo>
                    <a:pt x="2798705" y="0"/>
                  </a:lnTo>
                  <a:lnTo>
                    <a:pt x="2798705" y="5209212"/>
                  </a:lnTo>
                  <a:lnTo>
                    <a:pt x="0" y="5209212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D630CF">
                    <a:alpha val="52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98705" cy="5247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521675">
            <a:off x="-2145225" y="6960043"/>
            <a:ext cx="10032200" cy="3229319"/>
          </a:xfrm>
          <a:custGeom>
            <a:avLst/>
            <a:gdLst/>
            <a:ahLst/>
            <a:cxnLst/>
            <a:rect r="r" b="b" t="t" l="l"/>
            <a:pathLst>
              <a:path h="3229319" w="10032200">
                <a:moveTo>
                  <a:pt x="0" y="0"/>
                </a:moveTo>
                <a:lnTo>
                  <a:pt x="10032200" y="0"/>
                </a:lnTo>
                <a:lnTo>
                  <a:pt x="10032200" y="3229319"/>
                </a:lnTo>
                <a:lnTo>
                  <a:pt x="0" y="3229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521675">
            <a:off x="11525853" y="-142301"/>
            <a:ext cx="10032200" cy="3229319"/>
          </a:xfrm>
          <a:custGeom>
            <a:avLst/>
            <a:gdLst/>
            <a:ahLst/>
            <a:cxnLst/>
            <a:rect r="r" b="b" t="t" l="l"/>
            <a:pathLst>
              <a:path h="3229319" w="10032200">
                <a:moveTo>
                  <a:pt x="0" y="0"/>
                </a:moveTo>
                <a:lnTo>
                  <a:pt x="10032200" y="0"/>
                </a:lnTo>
                <a:lnTo>
                  <a:pt x="10032200" y="3229319"/>
                </a:lnTo>
                <a:lnTo>
                  <a:pt x="0" y="3229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521675">
            <a:off x="-3649571" y="6744248"/>
            <a:ext cx="10032200" cy="3229319"/>
          </a:xfrm>
          <a:custGeom>
            <a:avLst/>
            <a:gdLst/>
            <a:ahLst/>
            <a:cxnLst/>
            <a:rect r="r" b="b" t="t" l="l"/>
            <a:pathLst>
              <a:path h="3229319" w="10032200">
                <a:moveTo>
                  <a:pt x="0" y="0"/>
                </a:moveTo>
                <a:lnTo>
                  <a:pt x="10032200" y="0"/>
                </a:lnTo>
                <a:lnTo>
                  <a:pt x="10032200" y="3229319"/>
                </a:lnTo>
                <a:lnTo>
                  <a:pt x="0" y="3229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23831" y="4017060"/>
            <a:ext cx="3624536" cy="3624536"/>
          </a:xfrm>
          <a:custGeom>
            <a:avLst/>
            <a:gdLst/>
            <a:ahLst/>
            <a:cxnLst/>
            <a:rect r="r" b="b" t="t" l="l"/>
            <a:pathLst>
              <a:path h="3624536" w="3624536">
                <a:moveTo>
                  <a:pt x="0" y="0"/>
                </a:moveTo>
                <a:lnTo>
                  <a:pt x="3624536" y="0"/>
                </a:lnTo>
                <a:lnTo>
                  <a:pt x="3624536" y="3624537"/>
                </a:lnTo>
                <a:lnTo>
                  <a:pt x="0" y="36245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72272" y="1634391"/>
            <a:ext cx="9315032" cy="417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09"/>
              </a:lnSpc>
            </a:pPr>
            <a:r>
              <a:rPr lang="en-US" sz="7935">
                <a:solidFill>
                  <a:srgbClr val="E487C9"/>
                </a:solidFill>
                <a:latin typeface="HK Modular"/>
                <a:ea typeface="HK Modular"/>
                <a:cs typeface="HK Modular"/>
                <a:sym typeface="HK Modular"/>
              </a:rPr>
              <a:t>OBJECTIVE</a:t>
            </a:r>
          </a:p>
          <a:p>
            <a:pPr algn="l">
              <a:lnSpc>
                <a:spcPts val="11109"/>
              </a:lnSpc>
            </a:pPr>
          </a:p>
          <a:p>
            <a:pPr algn="l">
              <a:lnSpc>
                <a:spcPts val="11109"/>
              </a:lnSpc>
              <a:spcBef>
                <a:spcPct val="0"/>
              </a:spcBef>
            </a:pPr>
            <a:r>
              <a:rPr lang="en-US" sz="7935">
                <a:solidFill>
                  <a:srgbClr val="E487C9"/>
                </a:solidFill>
                <a:latin typeface="HK Modular"/>
                <a:ea typeface="HK Modular"/>
                <a:cs typeface="HK Modular"/>
                <a:sym typeface="HK Modular"/>
              </a:rPr>
              <a:t>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23831" y="4904078"/>
            <a:ext cx="4021467" cy="1125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3"/>
              </a:lnSpc>
              <a:spcBef>
                <a:spcPct val="0"/>
              </a:spcBef>
            </a:pPr>
            <a:r>
              <a:rPr lang="en-US" sz="3245">
                <a:solidFill>
                  <a:srgbClr val="F294FF"/>
                </a:solidFill>
                <a:latin typeface="HK Modular"/>
                <a:ea typeface="HK Modular"/>
                <a:cs typeface="HK Modular"/>
                <a:sym typeface="HK Modular"/>
              </a:rPr>
              <a:t>PROJECT GOAL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48158" y="8022912"/>
            <a:ext cx="1022283" cy="605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1"/>
              </a:lnSpc>
              <a:spcBef>
                <a:spcPct val="0"/>
              </a:spcBef>
            </a:pPr>
            <a:r>
              <a:rPr lang="en-US" b="true" sz="3543">
                <a:solidFill>
                  <a:srgbClr val="E487C9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46129" y="4471942"/>
            <a:ext cx="10777538" cy="318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4091" indent="-327046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FFDAF4"/>
                </a:solidFill>
                <a:latin typeface="Canva Sans"/>
                <a:ea typeface="Canva Sans"/>
                <a:cs typeface="Canva Sans"/>
                <a:sym typeface="Canva Sans"/>
              </a:rPr>
              <a:t>Develop a simple, cost-effective fire detection system.</a:t>
            </a:r>
          </a:p>
          <a:p>
            <a:pPr algn="ctr" marL="654091" indent="-327046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FFDAF4"/>
                </a:solidFill>
                <a:latin typeface="Canva Sans"/>
                <a:ea typeface="Canva Sans"/>
                <a:cs typeface="Canva Sans"/>
                <a:sym typeface="Canva Sans"/>
              </a:rPr>
              <a:t>Ensure timely notifications for safety.</a:t>
            </a:r>
          </a:p>
          <a:p>
            <a:pPr algn="ctr" marL="654091" indent="-327046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FFDAF4"/>
                </a:solidFill>
                <a:latin typeface="Canva Sans"/>
                <a:ea typeface="Canva Sans"/>
                <a:cs typeface="Canva Sans"/>
                <a:sym typeface="Canva Sans"/>
              </a:rPr>
              <a:t>Explore and learn:</a:t>
            </a:r>
          </a:p>
          <a:p>
            <a:pPr algn="ctr" marL="654091" indent="-327046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FFDAF4"/>
                </a:solidFill>
                <a:latin typeface="Canva Sans"/>
                <a:ea typeface="Canva Sans"/>
                <a:cs typeface="Canva Sans"/>
                <a:sym typeface="Canva Sans"/>
              </a:rPr>
              <a:t>Arduino circuit building.</a:t>
            </a:r>
          </a:p>
          <a:p>
            <a:pPr algn="ctr" marL="654091" indent="-327046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FFDAF4"/>
                </a:solidFill>
                <a:latin typeface="Canva Sans"/>
                <a:ea typeface="Canva Sans"/>
                <a:cs typeface="Canva Sans"/>
                <a:sym typeface="Canva Sans"/>
              </a:rPr>
              <a:t>Integration of hardware and software.</a:t>
            </a:r>
          </a:p>
          <a:p>
            <a:pPr algn="ctr">
              <a:lnSpc>
                <a:spcPts val="424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4029683" y="-7108011"/>
            <a:ext cx="10626331" cy="19778728"/>
            <a:chOff x="0" y="0"/>
            <a:chExt cx="2798705" cy="52092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98705" cy="5209212"/>
            </a:xfrm>
            <a:custGeom>
              <a:avLst/>
              <a:gdLst/>
              <a:ahLst/>
              <a:cxnLst/>
              <a:rect r="r" b="b" t="t" l="l"/>
              <a:pathLst>
                <a:path h="5209212" w="2798705">
                  <a:moveTo>
                    <a:pt x="0" y="0"/>
                  </a:moveTo>
                  <a:lnTo>
                    <a:pt x="2798705" y="0"/>
                  </a:lnTo>
                  <a:lnTo>
                    <a:pt x="2798705" y="5209212"/>
                  </a:lnTo>
                  <a:lnTo>
                    <a:pt x="0" y="5209212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D630CF">
                    <a:alpha val="52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98705" cy="5247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24491" y="3113041"/>
            <a:ext cx="7315200" cy="1835450"/>
          </a:xfrm>
          <a:custGeom>
            <a:avLst/>
            <a:gdLst/>
            <a:ahLst/>
            <a:cxnLst/>
            <a:rect r="r" b="b" t="t" l="l"/>
            <a:pathLst>
              <a:path h="1835450" w="731520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31618" y="1505990"/>
            <a:ext cx="532335" cy="500395"/>
          </a:xfrm>
          <a:custGeom>
            <a:avLst/>
            <a:gdLst/>
            <a:ahLst/>
            <a:cxnLst/>
            <a:rect r="r" b="b" t="t" l="l"/>
            <a:pathLst>
              <a:path h="500395" w="532335">
                <a:moveTo>
                  <a:pt x="0" y="0"/>
                </a:moveTo>
                <a:lnTo>
                  <a:pt x="532335" y="0"/>
                </a:lnTo>
                <a:lnTo>
                  <a:pt x="532335" y="500395"/>
                </a:lnTo>
                <a:lnTo>
                  <a:pt x="0" y="5003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01368" y="-2107467"/>
            <a:ext cx="3945826" cy="4888820"/>
          </a:xfrm>
          <a:custGeom>
            <a:avLst/>
            <a:gdLst/>
            <a:ahLst/>
            <a:cxnLst/>
            <a:rect r="r" b="b" t="t" l="l"/>
            <a:pathLst>
              <a:path h="4888820" w="3945826">
                <a:moveTo>
                  <a:pt x="0" y="0"/>
                </a:moveTo>
                <a:lnTo>
                  <a:pt x="3945826" y="0"/>
                </a:lnTo>
                <a:lnTo>
                  <a:pt x="3945826" y="4888821"/>
                </a:lnTo>
                <a:lnTo>
                  <a:pt x="0" y="48888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8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86387" y="8764466"/>
            <a:ext cx="3945826" cy="4888820"/>
          </a:xfrm>
          <a:custGeom>
            <a:avLst/>
            <a:gdLst/>
            <a:ahLst/>
            <a:cxnLst/>
            <a:rect r="r" b="b" t="t" l="l"/>
            <a:pathLst>
              <a:path h="4888820" w="3945826">
                <a:moveTo>
                  <a:pt x="0" y="0"/>
                </a:moveTo>
                <a:lnTo>
                  <a:pt x="3945826" y="0"/>
                </a:lnTo>
                <a:lnTo>
                  <a:pt x="3945826" y="4888820"/>
                </a:lnTo>
                <a:lnTo>
                  <a:pt x="0" y="48888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8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450431"/>
            <a:ext cx="1385874" cy="1385874"/>
          </a:xfrm>
          <a:custGeom>
            <a:avLst/>
            <a:gdLst/>
            <a:ahLst/>
            <a:cxnLst/>
            <a:rect r="r" b="b" t="t" l="l"/>
            <a:pathLst>
              <a:path h="1385874" w="1385874">
                <a:moveTo>
                  <a:pt x="0" y="0"/>
                </a:moveTo>
                <a:lnTo>
                  <a:pt x="1385874" y="0"/>
                </a:lnTo>
                <a:lnTo>
                  <a:pt x="1385874" y="1385874"/>
                </a:lnTo>
                <a:lnTo>
                  <a:pt x="0" y="13858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57112" y="3379841"/>
            <a:ext cx="5879609" cy="1225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0"/>
              </a:lnSpc>
              <a:spcBef>
                <a:spcPct val="0"/>
              </a:spcBef>
            </a:pPr>
            <a:r>
              <a:rPr lang="en-US" sz="3493">
                <a:solidFill>
                  <a:srgbClr val="FFDAF4"/>
                </a:solidFill>
                <a:latin typeface="HK Modular"/>
                <a:ea typeface="HK Modular"/>
                <a:cs typeface="HK Modular"/>
                <a:sym typeface="HK Modular"/>
              </a:rPr>
              <a:t> IMPLEMENTATION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97140" y="5196141"/>
            <a:ext cx="10382833" cy="3372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9160" indent="-344580" lvl="1">
              <a:lnSpc>
                <a:spcPts val="4468"/>
              </a:lnSpc>
              <a:buFont typeface="Arial"/>
              <a:buChar char="•"/>
            </a:pPr>
            <a:r>
              <a:rPr lang="en-US" sz="31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Designed and built a flame detection circuit.</a:t>
            </a:r>
          </a:p>
          <a:p>
            <a:pPr algn="l" marL="689160" indent="-344580" lvl="1">
              <a:lnSpc>
                <a:spcPts val="4468"/>
              </a:lnSpc>
              <a:buFont typeface="Arial"/>
              <a:buChar char="•"/>
            </a:pPr>
            <a:r>
              <a:rPr lang="en-US" sz="31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Configured ESP8266 as a wireless TCP server.</a:t>
            </a:r>
          </a:p>
          <a:p>
            <a:pPr algn="l" marL="689160" indent="-344580" lvl="1">
              <a:lnSpc>
                <a:spcPts val="4468"/>
              </a:lnSpc>
              <a:buFont typeface="Arial"/>
              <a:buChar char="•"/>
            </a:pPr>
            <a:r>
              <a:rPr lang="en-US" sz="31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Developed backend to:</a:t>
            </a:r>
          </a:p>
          <a:p>
            <a:pPr algn="l" marL="689160" indent="-344580" lvl="1">
              <a:lnSpc>
                <a:spcPts val="4468"/>
              </a:lnSpc>
              <a:buFont typeface="Arial"/>
              <a:buChar char="•"/>
            </a:pPr>
            <a:r>
              <a:rPr lang="en-US" sz="31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Trigger alarms.</a:t>
            </a:r>
          </a:p>
          <a:p>
            <a:pPr algn="l" marL="689160" indent="-344580" lvl="1">
              <a:lnSpc>
                <a:spcPts val="4468"/>
              </a:lnSpc>
              <a:buFont typeface="Arial"/>
              <a:buChar char="•"/>
            </a:pPr>
            <a:r>
              <a:rPr lang="en-US" sz="31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Created a circuit diagram using Circ Designer.</a:t>
            </a:r>
          </a:p>
          <a:p>
            <a:pPr algn="l">
              <a:lnSpc>
                <a:spcPts val="4468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453901" y="1412257"/>
            <a:ext cx="2256381" cy="42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2"/>
              </a:lnSpc>
              <a:spcBef>
                <a:spcPct val="0"/>
              </a:spcBef>
            </a:pPr>
            <a:r>
              <a:rPr lang="en-US" sz="243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TECH ZRSP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5940" y="9539356"/>
            <a:ext cx="1022283" cy="605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1"/>
              </a:lnSpc>
              <a:spcBef>
                <a:spcPct val="0"/>
              </a:spcBef>
            </a:pPr>
            <a:r>
              <a:rPr lang="en-US" b="true" sz="3543">
                <a:solidFill>
                  <a:srgbClr val="E487C9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66" t="0" r="-30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4183683" y="-7698234"/>
            <a:ext cx="10626331" cy="19778728"/>
            <a:chOff x="0" y="0"/>
            <a:chExt cx="2798705" cy="52092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98705" cy="5209212"/>
            </a:xfrm>
            <a:custGeom>
              <a:avLst/>
              <a:gdLst/>
              <a:ahLst/>
              <a:cxnLst/>
              <a:rect r="r" b="b" t="t" l="l"/>
              <a:pathLst>
                <a:path h="5209212" w="2798705">
                  <a:moveTo>
                    <a:pt x="0" y="0"/>
                  </a:moveTo>
                  <a:lnTo>
                    <a:pt x="2798705" y="0"/>
                  </a:lnTo>
                  <a:lnTo>
                    <a:pt x="2798705" y="5209212"/>
                  </a:lnTo>
                  <a:lnTo>
                    <a:pt x="0" y="5209212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D630CF">
                    <a:alpha val="52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98705" cy="5247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304047" y="1585741"/>
            <a:ext cx="532335" cy="500395"/>
          </a:xfrm>
          <a:custGeom>
            <a:avLst/>
            <a:gdLst/>
            <a:ahLst/>
            <a:cxnLst/>
            <a:rect r="r" b="b" t="t" l="l"/>
            <a:pathLst>
              <a:path h="500395" w="532335">
                <a:moveTo>
                  <a:pt x="0" y="0"/>
                </a:moveTo>
                <a:lnTo>
                  <a:pt x="532335" y="0"/>
                </a:lnTo>
                <a:lnTo>
                  <a:pt x="532335" y="500395"/>
                </a:lnTo>
                <a:lnTo>
                  <a:pt x="0" y="500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3447" y="149613"/>
            <a:ext cx="7838445" cy="5419646"/>
            <a:chOff x="0" y="0"/>
            <a:chExt cx="1214380" cy="8396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4380" cy="839645"/>
            </a:xfrm>
            <a:custGeom>
              <a:avLst/>
              <a:gdLst/>
              <a:ahLst/>
              <a:cxnLst/>
              <a:rect r="r" b="b" t="t" l="l"/>
              <a:pathLst>
                <a:path h="839645" w="1214380">
                  <a:moveTo>
                    <a:pt x="0" y="0"/>
                  </a:moveTo>
                  <a:lnTo>
                    <a:pt x="1214380" y="0"/>
                  </a:lnTo>
                  <a:lnTo>
                    <a:pt x="1214380" y="839645"/>
                  </a:lnTo>
                  <a:lnTo>
                    <a:pt x="0" y="839645"/>
                  </a:lnTo>
                  <a:close/>
                </a:path>
              </a:pathLst>
            </a:custGeom>
            <a:blipFill>
              <a:blip r:embed="rId5"/>
              <a:stretch>
                <a:fillRect l="0" t="-5485" r="0" b="-5485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176349" y="2096384"/>
            <a:ext cx="9082951" cy="136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09"/>
              </a:lnSpc>
              <a:spcBef>
                <a:spcPct val="0"/>
              </a:spcBef>
            </a:pPr>
            <a:r>
              <a:rPr lang="en-US" sz="7935">
                <a:solidFill>
                  <a:srgbClr val="E487C9"/>
                </a:solidFill>
                <a:latin typeface="HK Modular"/>
                <a:ea typeface="HK Modular"/>
                <a:cs typeface="HK Modular"/>
                <a:sym typeface="HK Modular"/>
              </a:rPr>
              <a:t>COMPONENTS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38377" y="3298639"/>
            <a:ext cx="7898640" cy="1366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09"/>
              </a:lnSpc>
              <a:spcBef>
                <a:spcPct val="0"/>
              </a:spcBef>
            </a:pPr>
            <a:r>
              <a:rPr lang="en-US" sz="7935">
                <a:solidFill>
                  <a:srgbClr val="FFDAF4"/>
                </a:solidFill>
                <a:latin typeface="HK Modular"/>
                <a:ea typeface="HK Modular"/>
                <a:cs typeface="HK Modular"/>
                <a:sym typeface="HK Modular"/>
              </a:rPr>
              <a:t>LIST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04047" y="5603006"/>
            <a:ext cx="12374971" cy="38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7"/>
              </a:lnSpc>
            </a:pPr>
          </a:p>
          <a:p>
            <a:pPr algn="l" marL="659634" indent="-329817" lvl="1">
              <a:lnSpc>
                <a:spcPts val="4277"/>
              </a:lnSpc>
              <a:buFont typeface="Arial"/>
              <a:buChar char="•"/>
            </a:pPr>
            <a:r>
              <a:rPr lang="en-US" sz="3055">
                <a:solidFill>
                  <a:srgbClr val="FFDAF4"/>
                </a:solidFill>
                <a:latin typeface="Poppins"/>
                <a:ea typeface="Poppins"/>
                <a:cs typeface="Poppins"/>
                <a:sym typeface="Poppins"/>
              </a:rPr>
              <a:t>Arduino Uno</a:t>
            </a:r>
          </a:p>
          <a:p>
            <a:pPr algn="l" marL="659634" indent="-329817" lvl="1">
              <a:lnSpc>
                <a:spcPts val="4277"/>
              </a:lnSpc>
              <a:buFont typeface="Arial"/>
              <a:buChar char="•"/>
            </a:pPr>
            <a:r>
              <a:rPr lang="en-US" sz="3055">
                <a:solidFill>
                  <a:srgbClr val="FFDAF4"/>
                </a:solidFill>
                <a:latin typeface="Poppins"/>
                <a:ea typeface="Poppins"/>
                <a:cs typeface="Poppins"/>
                <a:sym typeface="Poppins"/>
              </a:rPr>
              <a:t>Flame Sensor Module</a:t>
            </a:r>
          </a:p>
          <a:p>
            <a:pPr algn="l" marL="659634" indent="-329817" lvl="1">
              <a:lnSpc>
                <a:spcPts val="4277"/>
              </a:lnSpc>
              <a:buFont typeface="Arial"/>
              <a:buChar char="•"/>
            </a:pPr>
            <a:r>
              <a:rPr lang="en-US" sz="3055">
                <a:solidFill>
                  <a:srgbClr val="FFDAF4"/>
                </a:solidFill>
                <a:latin typeface="Poppins"/>
                <a:ea typeface="Poppins"/>
                <a:cs typeface="Poppins"/>
                <a:sym typeface="Poppins"/>
              </a:rPr>
              <a:t>ESP8266 ESP-01 Module</a:t>
            </a:r>
          </a:p>
          <a:p>
            <a:pPr algn="l" marL="659634" indent="-329817" lvl="1">
              <a:lnSpc>
                <a:spcPts val="4277"/>
              </a:lnSpc>
              <a:buFont typeface="Arial"/>
              <a:buChar char="•"/>
            </a:pPr>
            <a:r>
              <a:rPr lang="en-US" sz="3055">
                <a:solidFill>
                  <a:srgbClr val="FFDAF4"/>
                </a:solidFill>
                <a:latin typeface="Poppins"/>
                <a:ea typeface="Poppins"/>
                <a:cs typeface="Poppins"/>
                <a:sym typeface="Poppins"/>
              </a:rPr>
              <a:t>Breadboard, jumper wires, etc.</a:t>
            </a:r>
          </a:p>
          <a:p>
            <a:pPr algn="l" marL="659634" indent="-329817" lvl="1">
              <a:lnSpc>
                <a:spcPts val="4277"/>
              </a:lnSpc>
              <a:buFont typeface="Arial"/>
              <a:buChar char="•"/>
            </a:pPr>
            <a:r>
              <a:rPr lang="en-US" sz="3055">
                <a:solidFill>
                  <a:srgbClr val="FFDAF4"/>
                </a:solidFill>
                <a:latin typeface="Poppins"/>
                <a:ea typeface="Poppins"/>
                <a:cs typeface="Poppins"/>
                <a:sym typeface="Poppins"/>
              </a:rPr>
              <a:t>Visual Studio Code with PlatformIO.</a:t>
            </a:r>
          </a:p>
          <a:p>
            <a:pPr algn="l">
              <a:lnSpc>
                <a:spcPts val="4277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6237017" y="1585814"/>
            <a:ext cx="1022283" cy="605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1"/>
              </a:lnSpc>
              <a:spcBef>
                <a:spcPct val="0"/>
              </a:spcBef>
            </a:pPr>
            <a:r>
              <a:rPr lang="en-US" b="true" sz="3543">
                <a:solidFill>
                  <a:srgbClr val="E487C9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04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215797" y="-2529059"/>
            <a:ext cx="4077393" cy="4114800"/>
          </a:xfrm>
          <a:custGeom>
            <a:avLst/>
            <a:gdLst/>
            <a:ahLst/>
            <a:cxnLst/>
            <a:rect r="r" b="b" t="t" l="l"/>
            <a:pathLst>
              <a:path h="4114800" w="4077393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621192" y="4848803"/>
            <a:ext cx="4077393" cy="4114800"/>
          </a:xfrm>
          <a:custGeom>
            <a:avLst/>
            <a:gdLst/>
            <a:ahLst/>
            <a:cxnLst/>
            <a:rect r="r" b="b" t="t" l="l"/>
            <a:pathLst>
              <a:path h="4114800" w="4077393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4317843" y="-6557608"/>
            <a:ext cx="10626331" cy="19778728"/>
            <a:chOff x="0" y="0"/>
            <a:chExt cx="2798705" cy="52092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98705" cy="5209212"/>
            </a:xfrm>
            <a:custGeom>
              <a:avLst/>
              <a:gdLst/>
              <a:ahLst/>
              <a:cxnLst/>
              <a:rect r="r" b="b" t="t" l="l"/>
              <a:pathLst>
                <a:path h="5209212" w="2798705">
                  <a:moveTo>
                    <a:pt x="0" y="0"/>
                  </a:moveTo>
                  <a:lnTo>
                    <a:pt x="2798705" y="0"/>
                  </a:lnTo>
                  <a:lnTo>
                    <a:pt x="2798705" y="5209212"/>
                  </a:lnTo>
                  <a:lnTo>
                    <a:pt x="0" y="5209212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D630CF">
                    <a:alpha val="52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98705" cy="5247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258356" y="3331756"/>
            <a:ext cx="15194133" cy="5621902"/>
            <a:chOff x="0" y="0"/>
            <a:chExt cx="4001747" cy="14806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01747" cy="1480665"/>
            </a:xfrm>
            <a:custGeom>
              <a:avLst/>
              <a:gdLst/>
              <a:ahLst/>
              <a:cxnLst/>
              <a:rect r="r" b="b" t="t" l="l"/>
              <a:pathLst>
                <a:path h="1480665" w="4001747">
                  <a:moveTo>
                    <a:pt x="0" y="0"/>
                  </a:moveTo>
                  <a:lnTo>
                    <a:pt x="4001747" y="0"/>
                  </a:lnTo>
                  <a:lnTo>
                    <a:pt x="4001747" y="1480665"/>
                  </a:lnTo>
                  <a:lnTo>
                    <a:pt x="0" y="148066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D630C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01747" cy="1518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744545" y="653249"/>
            <a:ext cx="532335" cy="500395"/>
          </a:xfrm>
          <a:custGeom>
            <a:avLst/>
            <a:gdLst/>
            <a:ahLst/>
            <a:cxnLst/>
            <a:rect r="r" b="b" t="t" l="l"/>
            <a:pathLst>
              <a:path h="500395" w="532335">
                <a:moveTo>
                  <a:pt x="0" y="0"/>
                </a:moveTo>
                <a:lnTo>
                  <a:pt x="532335" y="0"/>
                </a:lnTo>
                <a:lnTo>
                  <a:pt x="532335" y="500395"/>
                </a:lnTo>
                <a:lnTo>
                  <a:pt x="0" y="500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24060" y="2653918"/>
            <a:ext cx="5579918" cy="557991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969829" y="3099687"/>
            <a:ext cx="4688380" cy="4688380"/>
            <a:chOff x="0" y="0"/>
            <a:chExt cx="14840029" cy="148400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C4459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1578000">
              <a:off x="387172" y="173240"/>
              <a:ext cx="14065685" cy="14493548"/>
            </a:xfrm>
            <a:custGeom>
              <a:avLst/>
              <a:gdLst/>
              <a:ahLst/>
              <a:cxnLst/>
              <a:rect r="r" b="b" t="t" l="l"/>
              <a:pathLst>
                <a:path h="14493548" w="14065685">
                  <a:moveTo>
                    <a:pt x="3994260" y="1098670"/>
                  </a:moveTo>
                  <a:cubicBezTo>
                    <a:pt x="1786335" y="2177636"/>
                    <a:pt x="324482" y="4355498"/>
                    <a:pt x="162241" y="6807595"/>
                  </a:cubicBezTo>
                  <a:cubicBezTo>
                    <a:pt x="0" y="9259691"/>
                    <a:pt x="1162173" y="11611170"/>
                    <a:pt x="3208696" y="12971627"/>
                  </a:cubicBezTo>
                  <a:cubicBezTo>
                    <a:pt x="5255219" y="14332085"/>
                    <a:pt x="7873238" y="14493548"/>
                    <a:pt x="10071425" y="13394878"/>
                  </a:cubicBezTo>
                  <a:cubicBezTo>
                    <a:pt x="12279350" y="12315912"/>
                    <a:pt x="13741203" y="10138050"/>
                    <a:pt x="13903444" y="7685953"/>
                  </a:cubicBezTo>
                  <a:cubicBezTo>
                    <a:pt x="14065685" y="5233857"/>
                    <a:pt x="12903512" y="2882378"/>
                    <a:pt x="10856990" y="1521921"/>
                  </a:cubicBezTo>
                  <a:cubicBezTo>
                    <a:pt x="8810466" y="161463"/>
                    <a:pt x="6192447" y="0"/>
                    <a:pt x="3994260" y="1098670"/>
                  </a:cubicBezTo>
                  <a:close/>
                </a:path>
              </a:pathLst>
            </a:custGeom>
            <a:blipFill>
              <a:blip r:embed="rId5"/>
              <a:stretch>
                <a:fillRect l="-43316" t="-12367" r="-43316" b="-12367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882522" y="1230359"/>
            <a:ext cx="2256381" cy="42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2"/>
              </a:lnSpc>
              <a:spcBef>
                <a:spcPct val="0"/>
              </a:spcBef>
            </a:pPr>
            <a:r>
              <a:rPr lang="en-US" sz="2430">
                <a:solidFill>
                  <a:srgbClr val="E487C9"/>
                </a:solidFill>
                <a:latin typeface="RQND Pro"/>
                <a:ea typeface="RQND Pro"/>
                <a:cs typeface="RQND Pro"/>
                <a:sym typeface="RQND Pro"/>
              </a:rPr>
              <a:t>TECH ZRSP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15649" y="3198406"/>
            <a:ext cx="7884577" cy="234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03"/>
              </a:lnSpc>
              <a:spcBef>
                <a:spcPct val="0"/>
              </a:spcBef>
            </a:pPr>
            <a:r>
              <a:rPr lang="en-US" sz="6717">
                <a:solidFill>
                  <a:srgbClr val="E487C9"/>
                </a:solidFill>
                <a:latin typeface="HK Modular"/>
                <a:ea typeface="HK Modular"/>
                <a:cs typeface="HK Modular"/>
                <a:sym typeface="HK Modular"/>
              </a:rPr>
              <a:t> CHALLENGES WE FACED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03978" y="6056982"/>
            <a:ext cx="11923036" cy="206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5594" indent="-317797" lvl="1">
              <a:lnSpc>
                <a:spcPts val="4121"/>
              </a:lnSpc>
              <a:buFont typeface="Arial"/>
              <a:buChar char="•"/>
            </a:pPr>
            <a:r>
              <a:rPr lang="en-US" sz="2943">
                <a:solidFill>
                  <a:srgbClr val="FFDAF4"/>
                </a:solidFill>
                <a:latin typeface="Poppins"/>
                <a:ea typeface="Poppins"/>
                <a:cs typeface="Poppins"/>
                <a:sym typeface="Poppins"/>
              </a:rPr>
              <a:t>Setting up the ESP8266 module as a TCP server.</a:t>
            </a:r>
          </a:p>
          <a:p>
            <a:pPr algn="l" marL="635594" indent="-317797" lvl="1">
              <a:lnSpc>
                <a:spcPts val="4121"/>
              </a:lnSpc>
              <a:buFont typeface="Arial"/>
              <a:buChar char="•"/>
            </a:pPr>
            <a:r>
              <a:rPr lang="en-US" sz="2943">
                <a:solidFill>
                  <a:srgbClr val="FFDAF4"/>
                </a:solidFill>
                <a:latin typeface="Poppins"/>
                <a:ea typeface="Poppins"/>
                <a:cs typeface="Poppins"/>
                <a:sym typeface="Poppins"/>
              </a:rPr>
              <a:t>Fine-tuning sensor accuracy to minimize false alarms.</a:t>
            </a:r>
          </a:p>
          <a:p>
            <a:pPr algn="l" marL="635594" indent="-317797" lvl="1">
              <a:lnSpc>
                <a:spcPts val="4121"/>
              </a:lnSpc>
              <a:buFont typeface="Arial"/>
              <a:buChar char="•"/>
            </a:pPr>
            <a:r>
              <a:rPr lang="en-US" sz="2943">
                <a:solidFill>
                  <a:srgbClr val="FFDAF4"/>
                </a:solidFill>
                <a:latin typeface="Poppins"/>
                <a:ea typeface="Poppins"/>
                <a:cs typeface="Poppins"/>
                <a:sym typeface="Poppins"/>
              </a:rPr>
              <a:t>Managing power and connectivity issues in testing.</a:t>
            </a:r>
          </a:p>
          <a:p>
            <a:pPr algn="l">
              <a:lnSpc>
                <a:spcPts val="4121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6415474" y="1134963"/>
            <a:ext cx="1022283" cy="605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1"/>
              </a:lnSpc>
              <a:spcBef>
                <a:spcPct val="0"/>
              </a:spcBef>
            </a:pPr>
            <a:r>
              <a:rPr lang="en-US" b="true" sz="3543">
                <a:solidFill>
                  <a:srgbClr val="E487C9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05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-1728019" y="-1153953"/>
            <a:ext cx="4077393" cy="4114800"/>
          </a:xfrm>
          <a:custGeom>
            <a:avLst/>
            <a:gdLst/>
            <a:ahLst/>
            <a:cxnLst/>
            <a:rect r="r" b="b" t="t" l="l"/>
            <a:pathLst>
              <a:path h="4114800" w="4077393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338711" y="7950990"/>
            <a:ext cx="7871102" cy="1002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sz="5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DAGYQDEuoKM</dc:identifier>
  <dcterms:modified xsi:type="dcterms:W3CDTF">2011-08-01T06:04:30Z</dcterms:modified>
  <cp:revision>1</cp:revision>
  <dc:title>Purple Futuristic Modern Tech Company Presentation</dc:title>
</cp:coreProperties>
</file>